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5"/>
    <p:sldMasterId id="2147483650" r:id="rId6"/>
  </p:sldMasterIdLst>
  <p:notesMasterIdLst>
    <p:notesMasterId r:id="rId22"/>
  </p:notesMasterIdLst>
  <p:handoutMasterIdLst>
    <p:handoutMasterId r:id="rId23"/>
  </p:handoutMasterIdLst>
  <p:sldIdLst>
    <p:sldId id="329" r:id="rId7"/>
    <p:sldId id="257" r:id="rId8"/>
    <p:sldId id="258" r:id="rId9"/>
    <p:sldId id="349" r:id="rId10"/>
    <p:sldId id="348" r:id="rId11"/>
    <p:sldId id="347" r:id="rId12"/>
    <p:sldId id="342" r:id="rId13"/>
    <p:sldId id="267" r:id="rId14"/>
    <p:sldId id="268" r:id="rId15"/>
    <p:sldId id="356" r:id="rId16"/>
    <p:sldId id="355" r:id="rId17"/>
    <p:sldId id="354" r:id="rId18"/>
    <p:sldId id="352" r:id="rId19"/>
    <p:sldId id="345" r:id="rId20"/>
    <p:sldId id="351" r:id="rId21"/>
  </p:sldIdLst>
  <p:sldSz cx="14630400" cy="8229600"/>
  <p:notesSz cx="7010400" cy="92964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698BFC6-6B2B-4635-864A-839B02BCE011}">
          <p14:sldIdLst>
            <p14:sldId id="329"/>
          </p14:sldIdLst>
        </p14:section>
        <p14:section name="Introduction" id="{93625688-F063-438F-BDBF-9836F278A6AA}">
          <p14:sldIdLst>
            <p14:sldId id="257"/>
            <p14:sldId id="258"/>
            <p14:sldId id="349"/>
            <p14:sldId id="348"/>
          </p14:sldIdLst>
        </p14:section>
        <p14:section name="Research and Design" id="{3CC96273-951D-4377-BB3D-A774C1451F43}">
          <p14:sldIdLst>
            <p14:sldId id="347"/>
          </p14:sldIdLst>
        </p14:section>
        <p14:section name="ML Session" id="{ABD93417-3F84-4C55-9965-B62F6CBCE3A2}">
          <p14:sldIdLst>
            <p14:sldId id="342"/>
            <p14:sldId id="267"/>
            <p14:sldId id="268"/>
            <p14:sldId id="356"/>
          </p14:sldIdLst>
        </p14:section>
        <p14:section name="Recommendation Engine" id="{A77D0787-DA51-4115-A9AF-26E624CB40A1}">
          <p14:sldIdLst>
            <p14:sldId id="355"/>
          </p14:sldIdLst>
        </p14:section>
        <p14:section name="Navigation" id="{95DD9872-5813-4869-B690-6549FEFF66BB}">
          <p14:sldIdLst>
            <p14:sldId id="354"/>
          </p14:sldIdLst>
        </p14:section>
        <p14:section name="DataBase" id="{D3E030F5-F8FD-406E-BB00-0F0F8080EFA2}">
          <p14:sldIdLst>
            <p14:sldId id="352"/>
            <p14:sldId id="345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C68"/>
    <a:srgbClr val="2E3445"/>
    <a:srgbClr val="404041"/>
    <a:srgbClr val="221E1F"/>
    <a:srgbClr val="CADB2D"/>
    <a:srgbClr val="CADB2C"/>
    <a:srgbClr val="7E8286"/>
    <a:srgbClr val="D03539"/>
    <a:srgbClr val="4C94EA"/>
    <a:srgbClr val="4B9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0926" autoAdjust="0"/>
  </p:normalViewPr>
  <p:slideViewPr>
    <p:cSldViewPr snapToGrid="0" snapToObjects="1">
      <p:cViewPr varScale="1">
        <p:scale>
          <a:sx n="96" d="100"/>
          <a:sy n="96" d="100"/>
        </p:scale>
        <p:origin x="558" y="8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56E46D5-EB62-E446-B636-80D132E99B79}" type="datetime1">
              <a:rPr lang="en-CA" smtClean="0"/>
              <a:t>2022-06-06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57827A6-8377-AD43-8345-484E00B903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65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5A2C158-DCEE-CD46-8B8A-72C2F5406A32}" type="datetime1">
              <a:rPr lang="en-CA" smtClean="0"/>
              <a:t>2022-06-06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E8138E3-CE33-6848-82E1-71C3C4E830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982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252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07660cac5_5_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1307660cac5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09a6c18a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09a6c18ac_0_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1309a6c18ac_0_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07660cac5_5_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1307660cac5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6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28600" y="191006"/>
            <a:ext cx="14245389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93202" y="1407695"/>
            <a:ext cx="13439366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93202" y="2466474"/>
            <a:ext cx="13439366" cy="460860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12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2032" y="1233378"/>
            <a:ext cx="3323227" cy="61780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69336" y="1624263"/>
            <a:ext cx="2973972" cy="5371959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492564" y="1440248"/>
            <a:ext cx="10560320" cy="921935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492431" y="2661745"/>
            <a:ext cx="10560426" cy="4605328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76726" y="264696"/>
            <a:ext cx="14088979" cy="658942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6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5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010548" y="4020058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3280054"/>
            <a:ext cx="267491" cy="178739"/>
          </a:xfrm>
          <a:prstGeom prst="rect">
            <a:avLst/>
          </a:prstGeom>
        </p:spPr>
      </p:pic>
      <p:pic>
        <p:nvPicPr>
          <p:cNvPr id="10" name="Picture 9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4149629"/>
            <a:ext cx="267491" cy="1787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1010548" y="4865805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4984790"/>
            <a:ext cx="267491" cy="178739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010548" y="5744502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5860255"/>
            <a:ext cx="267491" cy="17873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92506" y="291642"/>
            <a:ext cx="5111635" cy="64008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3145574" y="1835593"/>
            <a:ext cx="8229277" cy="66548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9588500" y="3237439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1630363" y="3248022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1630363" y="4095444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1630363" y="4941275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30"/>
          </p:nvPr>
        </p:nvSpPr>
        <p:spPr>
          <a:xfrm>
            <a:off x="1630363" y="5822024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 dirty="0"/>
              <a:t>Scarsin CONFIDENTIAL - page #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2"/>
          </p:nvPr>
        </p:nvSpPr>
        <p:spPr>
          <a:xfrm>
            <a:off x="9588500" y="4091920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3"/>
          </p:nvPr>
        </p:nvSpPr>
        <p:spPr>
          <a:xfrm>
            <a:off x="9588500" y="4942795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34"/>
          </p:nvPr>
        </p:nvSpPr>
        <p:spPr>
          <a:xfrm>
            <a:off x="9588500" y="5821491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5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7_Custom Layou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2032" y="1233378"/>
            <a:ext cx="3323100" cy="6178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69336" y="1624263"/>
            <a:ext cx="2973900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492564" y="1440248"/>
            <a:ext cx="105603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3"/>
          </p:nvPr>
        </p:nvSpPr>
        <p:spPr>
          <a:xfrm>
            <a:off x="3492431" y="2661745"/>
            <a:ext cx="105603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4"/>
          </p:nvPr>
        </p:nvSpPr>
        <p:spPr>
          <a:xfrm>
            <a:off x="27672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5917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tical Title and Text">
  <p:cSld name="2_Vertical Title and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493202" y="1407695"/>
            <a:ext cx="134394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93202" y="2466474"/>
            <a:ext cx="134394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229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99038" y="7788686"/>
            <a:ext cx="4632325" cy="43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Scarsin CONFIDENTIAL - page #</a:t>
            </a:r>
          </a:p>
        </p:txBody>
      </p:sp>
    </p:spTree>
    <p:extLst>
      <p:ext uri="{BB962C8B-B14F-4D97-AF65-F5344CB8AC3E}">
        <p14:creationId xmlns:p14="http://schemas.microsoft.com/office/powerpoint/2010/main" val="341338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375400" y="5740346"/>
            <a:ext cx="6451600" cy="72644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375400" y="3619500"/>
            <a:ext cx="6451600" cy="200654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111919" y="7797800"/>
            <a:ext cx="6075362" cy="359784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page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28600" y="359448"/>
            <a:ext cx="8140085" cy="703542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93202" y="1880283"/>
            <a:ext cx="12630368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93202" y="2916926"/>
            <a:ext cx="12630368" cy="4158154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5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B6CED0D-4FD1-461A-B50C-DC4DD2FE5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t="79558" r="-125" b="-818"/>
          <a:stretch/>
        </p:blipFill>
        <p:spPr>
          <a:xfrm>
            <a:off x="-12700" y="7510117"/>
            <a:ext cx="14677400" cy="742122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999038" y="7788686"/>
            <a:ext cx="46323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page #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AE8C20-EDBF-4FF0-911A-B16BB4C5F92B}"/>
              </a:ext>
            </a:extLst>
          </p:cNvPr>
          <p:cNvSpPr/>
          <p:nvPr userDrawn="1"/>
        </p:nvSpPr>
        <p:spPr>
          <a:xfrm>
            <a:off x="0" y="-25402"/>
            <a:ext cx="14630400" cy="1138791"/>
          </a:xfrm>
          <a:prstGeom prst="rect">
            <a:avLst/>
          </a:prstGeom>
          <a:solidFill>
            <a:srgbClr val="2E344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3E9E14-C9B9-4580-B21B-AB84E5AB5DBD}"/>
              </a:ext>
            </a:extLst>
          </p:cNvPr>
          <p:cNvSpPr/>
          <p:nvPr userDrawn="1"/>
        </p:nvSpPr>
        <p:spPr>
          <a:xfrm>
            <a:off x="200659" y="168443"/>
            <a:ext cx="14246861" cy="7993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64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5" r:id="rId2"/>
    <p:sldLayoutId id="2147483698" r:id="rId3"/>
    <p:sldLayoutId id="2147483677" r:id="rId4"/>
    <p:sldLayoutId id="2147483712" r:id="rId5"/>
    <p:sldLayoutId id="2147483713" r:id="rId6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67318A-F970-489E-BF08-5927040F3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68" y="0"/>
            <a:ext cx="14631868" cy="8230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51F796-8328-417C-87C9-C0D5326ADBEB}"/>
              </a:ext>
            </a:extLst>
          </p:cNvPr>
          <p:cNvSpPr/>
          <p:nvPr userDrawn="1"/>
        </p:nvSpPr>
        <p:spPr>
          <a:xfrm>
            <a:off x="5685974" y="3039440"/>
            <a:ext cx="7556500" cy="394737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527EF5-DE65-4D6F-9BFC-EF6F87D8569B}"/>
              </a:ext>
            </a:extLst>
          </p:cNvPr>
          <p:cNvSpPr/>
          <p:nvPr userDrawn="1"/>
        </p:nvSpPr>
        <p:spPr>
          <a:xfrm>
            <a:off x="5886634" y="3327944"/>
            <a:ext cx="7155180" cy="3352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170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2" r:id="rId2"/>
    <p:sldLayoutId id="2147483699" r:id="rId3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11" Type="http://schemas.openxmlformats.org/officeDocument/2006/relationships/image" Target="../media/image14.png"/><Relationship Id="rId5" Type="http://schemas.openxmlformats.org/officeDocument/2006/relationships/image" Target="../media/image27.png"/><Relationship Id="rId10" Type="http://schemas.openxmlformats.org/officeDocument/2006/relationships/image" Target="../media/image15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useums Pictures | Download Free Images on Unsplash">
            <a:extLst>
              <a:ext uri="{FF2B5EF4-FFF2-40B4-BE49-F238E27FC236}">
                <a16:creationId xmlns:a16="http://schemas.microsoft.com/office/drawing/2014/main" id="{9DD7CDE6-638E-FF16-712C-3782F7C2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709" y="1428998"/>
            <a:ext cx="1079046" cy="7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98210" y="5925109"/>
            <a:ext cx="6451600" cy="704291"/>
          </a:xfrm>
        </p:spPr>
        <p:txBody>
          <a:bodyPr/>
          <a:lstStyle/>
          <a:p>
            <a:r>
              <a:rPr lang="en-CA" sz="1400" dirty="0"/>
              <a:t>Designed By:</a:t>
            </a:r>
          </a:p>
          <a:p>
            <a:r>
              <a:rPr lang="en-CA" sz="1600" dirty="0"/>
              <a:t>Juanita, Tanav, Bryan, Keith, Eve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215380" y="3619500"/>
            <a:ext cx="6451600" cy="2006546"/>
          </a:xfrm>
        </p:spPr>
        <p:txBody>
          <a:bodyPr anchor="ctr"/>
          <a:lstStyle/>
          <a:p>
            <a:pPr algn="ctr">
              <a:lnSpc>
                <a:spcPts val="5700"/>
              </a:lnSpc>
            </a:pPr>
            <a:r>
              <a:rPr lang="en-CA" sz="6000" dirty="0"/>
              <a:t>Tri</a:t>
            </a:r>
            <a:r>
              <a:rPr lang="en-CA" sz="6600" dirty="0">
                <a:solidFill>
                  <a:schemeClr val="accent4"/>
                </a:solidFill>
                <a:latin typeface="+mn-lt"/>
              </a:rPr>
              <a:t>pp</a:t>
            </a:r>
            <a:r>
              <a:rPr lang="en-CA" sz="6000" dirty="0"/>
              <a:t>r</a:t>
            </a:r>
          </a:p>
          <a:p>
            <a:pPr algn="ctr">
              <a:lnSpc>
                <a:spcPts val="5700"/>
              </a:lnSpc>
            </a:pPr>
            <a:r>
              <a:rPr lang="en-CA" sz="2000" dirty="0"/>
              <a:t>A fun tool to assist your travel decision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4F7D4-075D-E725-785D-F93F9357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78063">
            <a:off x="800685" y="3164112"/>
            <a:ext cx="1449094" cy="92757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CD8BEF8-9D0F-6280-8811-A596B3480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071">
            <a:off x="413059" y="2051333"/>
            <a:ext cx="1049830" cy="10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07DAAB-EE08-3A04-748A-FF5CE0188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4542">
            <a:off x="730232" y="1147317"/>
            <a:ext cx="1373720" cy="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C2A5FB-4427-046A-F380-89B850FE6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410" y="2074437"/>
            <a:ext cx="1438430" cy="92074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37AFCAA-6F1F-A78C-EC29-AD05277B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1170">
            <a:off x="1120324" y="2575913"/>
            <a:ext cx="1147209" cy="7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A2D877-8A1D-DFAB-1943-FCCEF2175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7947">
            <a:off x="1707846" y="1247985"/>
            <a:ext cx="1262312" cy="88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08A69E-A9D0-0DCF-1F06-8D3A90FBF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6460" y="1600200"/>
            <a:ext cx="1978973" cy="1266749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6A77F16-A6A2-E503-8E29-72EF62E720E6}"/>
              </a:ext>
            </a:extLst>
          </p:cNvPr>
          <p:cNvCxnSpPr>
            <a:cxnSpLocks/>
          </p:cNvCxnSpPr>
          <p:nvPr/>
        </p:nvCxnSpPr>
        <p:spPr>
          <a:xfrm>
            <a:off x="4499429" y="2467346"/>
            <a:ext cx="3875314" cy="1770825"/>
          </a:xfrm>
          <a:prstGeom prst="bentConnector3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5BD5FA7-9D0A-E0EA-FB92-1F2B2F45ADD2}"/>
              </a:ext>
            </a:extLst>
          </p:cNvPr>
          <p:cNvCxnSpPr>
            <a:cxnSpLocks/>
            <a:stCxn id="31" idx="3"/>
            <a:endCxn id="10" idx="1"/>
          </p:cNvCxnSpPr>
          <p:nvPr/>
        </p:nvCxnSpPr>
        <p:spPr>
          <a:xfrm flipV="1">
            <a:off x="10715326" y="2233575"/>
            <a:ext cx="1331134" cy="201650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8" descr="Museums Pictures | Download Free Images on Unsplash">
            <a:extLst>
              <a:ext uri="{FF2B5EF4-FFF2-40B4-BE49-F238E27FC236}">
                <a16:creationId xmlns:a16="http://schemas.microsoft.com/office/drawing/2014/main" id="{04AEE2C4-A190-8FE0-E804-DB5E9521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810" y="952116"/>
            <a:ext cx="1705672" cy="113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C697C6E-2044-A8D3-DACD-1E99E0F72EF0}"/>
              </a:ext>
            </a:extLst>
          </p:cNvPr>
          <p:cNvSpPr txBox="1"/>
          <p:nvPr/>
        </p:nvSpPr>
        <p:spPr>
          <a:xfrm>
            <a:off x="8136516" y="3980773"/>
            <a:ext cx="257881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963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/>
              <a:t>User Questions</a:t>
            </a:r>
            <a:endParaRPr dirty="0"/>
          </a:p>
        </p:txBody>
      </p:sp>
      <p:sp>
        <p:nvSpPr>
          <p:cNvPr id="379" name="Google Shape;379;p37"/>
          <p:cNvSpPr txBox="1">
            <a:spLocks noGrp="1"/>
          </p:cNvSpPr>
          <p:nvPr>
            <p:ph type="body" idx="1"/>
          </p:nvPr>
        </p:nvSpPr>
        <p:spPr>
          <a:xfrm>
            <a:off x="228700" y="1398225"/>
            <a:ext cx="14245500" cy="57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b="1" dirty="0">
                <a:solidFill>
                  <a:schemeClr val="dk1"/>
                </a:solidFill>
              </a:rPr>
              <a:t>In a scale from 1 (less like you) to 5 (more like you) answer the following 10 questions: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7000"/>
              </a:lnSpc>
              <a:spcBef>
                <a:spcPts val="108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380" name="Google Shape;3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00" y="2567350"/>
            <a:ext cx="14245500" cy="3209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744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F26888-D67F-4746-83D9-BD9F755C3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Recommendation Methodology</a:t>
            </a:r>
            <a:endParaRPr lang="en-CA" dirty="0"/>
          </a:p>
        </p:txBody>
      </p:sp>
      <p:sp>
        <p:nvSpPr>
          <p:cNvPr id="3" name="Google Shape;423;p43">
            <a:extLst>
              <a:ext uri="{FF2B5EF4-FFF2-40B4-BE49-F238E27FC236}">
                <a16:creationId xmlns:a16="http://schemas.microsoft.com/office/drawing/2014/main" id="{30EAC50F-DC66-4256-86F3-7786DC3B9E3D}"/>
              </a:ext>
            </a:extLst>
          </p:cNvPr>
          <p:cNvSpPr/>
          <p:nvPr/>
        </p:nvSpPr>
        <p:spPr>
          <a:xfrm>
            <a:off x="4505828" y="1451960"/>
            <a:ext cx="2446031" cy="465361"/>
          </a:xfrm>
          <a:prstGeom prst="rect">
            <a:avLst/>
          </a:prstGeom>
          <a:solidFill>
            <a:srgbClr val="507C68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Inputs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F</a:t>
            </a:r>
            <a:r>
              <a:rPr lang="en-CA" sz="12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rom user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18" name="Google Shape;423;p43">
            <a:extLst>
              <a:ext uri="{FF2B5EF4-FFF2-40B4-BE49-F238E27FC236}">
                <a16:creationId xmlns:a16="http://schemas.microsoft.com/office/drawing/2014/main" id="{5E0F6745-7E5B-471D-88A5-A457DFB5B45A}"/>
              </a:ext>
            </a:extLst>
          </p:cNvPr>
          <p:cNvSpPr/>
          <p:nvPr/>
        </p:nvSpPr>
        <p:spPr>
          <a:xfrm>
            <a:off x="7563367" y="1451961"/>
            <a:ext cx="2446031" cy="465361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Cluster Rating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Analysis</a:t>
            </a:r>
            <a:endParaRPr dirty="0"/>
          </a:p>
        </p:txBody>
      </p:sp>
      <p:sp>
        <p:nvSpPr>
          <p:cNvPr id="19" name="Google Shape;423;p43">
            <a:extLst>
              <a:ext uri="{FF2B5EF4-FFF2-40B4-BE49-F238E27FC236}">
                <a16:creationId xmlns:a16="http://schemas.microsoft.com/office/drawing/2014/main" id="{74437C99-3894-45E3-8C3B-190EBDC7ABD2}"/>
              </a:ext>
            </a:extLst>
          </p:cNvPr>
          <p:cNvSpPr/>
          <p:nvPr/>
        </p:nvSpPr>
        <p:spPr>
          <a:xfrm>
            <a:off x="7563366" y="2364432"/>
            <a:ext cx="2446031" cy="465361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ClusterAvgWeighting</a:t>
            </a:r>
            <a:endParaRPr dirty="0"/>
          </a:p>
        </p:txBody>
      </p:sp>
      <p:sp>
        <p:nvSpPr>
          <p:cNvPr id="47" name="Google Shape;423;p43">
            <a:extLst>
              <a:ext uri="{FF2B5EF4-FFF2-40B4-BE49-F238E27FC236}">
                <a16:creationId xmlns:a16="http://schemas.microsoft.com/office/drawing/2014/main" id="{67F4B8BB-48B6-4D22-8809-88D4FDA5B41C}"/>
              </a:ext>
            </a:extLst>
          </p:cNvPr>
          <p:cNvSpPr/>
          <p:nvPr/>
        </p:nvSpPr>
        <p:spPr>
          <a:xfrm>
            <a:off x="5994029" y="3404451"/>
            <a:ext cx="2446031" cy="46536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User Cluster Define</a:t>
            </a:r>
            <a:endParaRPr dirty="0"/>
          </a:p>
        </p:txBody>
      </p:sp>
      <p:cxnSp>
        <p:nvCxnSpPr>
          <p:cNvPr id="50" name="Google Shape;437;p43">
            <a:extLst>
              <a:ext uri="{FF2B5EF4-FFF2-40B4-BE49-F238E27FC236}">
                <a16:creationId xmlns:a16="http://schemas.microsoft.com/office/drawing/2014/main" id="{A0C11977-9F4B-4023-BFDB-B6A01A75FAB6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rot="5400000">
            <a:off x="8562828" y="2140877"/>
            <a:ext cx="447110" cy="1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" name="Google Shape;437;p43">
            <a:extLst>
              <a:ext uri="{FF2B5EF4-FFF2-40B4-BE49-F238E27FC236}">
                <a16:creationId xmlns:a16="http://schemas.microsoft.com/office/drawing/2014/main" id="{3E59BE17-A14B-45DA-B242-2F9167A3CB72}"/>
              </a:ext>
            </a:extLst>
          </p:cNvPr>
          <p:cNvCxnSpPr>
            <a:cxnSpLocks/>
            <a:stCxn id="3" idx="2"/>
            <a:endCxn id="47" idx="0"/>
          </p:cNvCxnSpPr>
          <p:nvPr/>
        </p:nvCxnSpPr>
        <p:spPr>
          <a:xfrm rot="16200000" flipH="1">
            <a:off x="5729379" y="1916785"/>
            <a:ext cx="1487130" cy="1488201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" name="Google Shape;437;p43">
            <a:extLst>
              <a:ext uri="{FF2B5EF4-FFF2-40B4-BE49-F238E27FC236}">
                <a16:creationId xmlns:a16="http://schemas.microsoft.com/office/drawing/2014/main" id="{B42CDA13-52EA-40A1-90C4-D8D2709342CA}"/>
              </a:ext>
            </a:extLst>
          </p:cNvPr>
          <p:cNvCxnSpPr>
            <a:cxnSpLocks/>
            <a:stCxn id="19" idx="2"/>
            <a:endCxn id="47" idx="0"/>
          </p:cNvCxnSpPr>
          <p:nvPr/>
        </p:nvCxnSpPr>
        <p:spPr>
          <a:xfrm rot="5400000">
            <a:off x="7714385" y="2332454"/>
            <a:ext cx="574658" cy="1569337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" name="Google Shape;437;p43">
            <a:extLst>
              <a:ext uri="{FF2B5EF4-FFF2-40B4-BE49-F238E27FC236}">
                <a16:creationId xmlns:a16="http://schemas.microsoft.com/office/drawing/2014/main" id="{12D54E74-EF78-44F4-860D-1CC22DF67C90}"/>
              </a:ext>
            </a:extLst>
          </p:cNvPr>
          <p:cNvCxnSpPr>
            <a:cxnSpLocks/>
            <a:endCxn id="145" idx="0"/>
          </p:cNvCxnSpPr>
          <p:nvPr/>
        </p:nvCxnSpPr>
        <p:spPr>
          <a:xfrm rot="16200000" flipH="1">
            <a:off x="8633222" y="3253789"/>
            <a:ext cx="1348946" cy="521167"/>
          </a:xfrm>
          <a:prstGeom prst="bentConnector3">
            <a:avLst>
              <a:gd name="adj1" fmla="val 21265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" name="Google Shape;437;p43">
            <a:extLst>
              <a:ext uri="{FF2B5EF4-FFF2-40B4-BE49-F238E27FC236}">
                <a16:creationId xmlns:a16="http://schemas.microsoft.com/office/drawing/2014/main" id="{27E15DF3-8DC6-4F8A-8CE6-3279A62EF435}"/>
              </a:ext>
            </a:extLst>
          </p:cNvPr>
          <p:cNvCxnSpPr>
            <a:cxnSpLocks/>
            <a:stCxn id="47" idx="2"/>
            <a:endCxn id="145" idx="0"/>
          </p:cNvCxnSpPr>
          <p:nvPr/>
        </p:nvCxnSpPr>
        <p:spPr>
          <a:xfrm rot="16200000" flipH="1">
            <a:off x="8233145" y="2853711"/>
            <a:ext cx="319035" cy="2351234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" name="Google Shape;423;p43">
            <a:extLst>
              <a:ext uri="{FF2B5EF4-FFF2-40B4-BE49-F238E27FC236}">
                <a16:creationId xmlns:a16="http://schemas.microsoft.com/office/drawing/2014/main" id="{231F0FFA-3291-4FEF-A0E6-75AA7163FADB}"/>
              </a:ext>
            </a:extLst>
          </p:cNvPr>
          <p:cNvSpPr/>
          <p:nvPr/>
        </p:nvSpPr>
        <p:spPr>
          <a:xfrm>
            <a:off x="8345263" y="4188846"/>
            <a:ext cx="2446031" cy="465361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3 Category Groups Weighting</a:t>
            </a:r>
            <a:endParaRPr dirty="0"/>
          </a:p>
        </p:txBody>
      </p:sp>
      <p:sp>
        <p:nvSpPr>
          <p:cNvPr id="153" name="Google Shape;423;p43">
            <a:extLst>
              <a:ext uri="{FF2B5EF4-FFF2-40B4-BE49-F238E27FC236}">
                <a16:creationId xmlns:a16="http://schemas.microsoft.com/office/drawing/2014/main" id="{ECFA9F92-55CA-404C-95A1-0459F141105B}"/>
              </a:ext>
            </a:extLst>
          </p:cNvPr>
          <p:cNvSpPr/>
          <p:nvPr/>
        </p:nvSpPr>
        <p:spPr>
          <a:xfrm>
            <a:off x="8380690" y="5002589"/>
            <a:ext cx="2410604" cy="46536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Random function</a:t>
            </a:r>
            <a:endParaRPr dirty="0"/>
          </a:p>
        </p:txBody>
      </p:sp>
      <p:cxnSp>
        <p:nvCxnSpPr>
          <p:cNvPr id="154" name="Google Shape;437;p43">
            <a:extLst>
              <a:ext uri="{FF2B5EF4-FFF2-40B4-BE49-F238E27FC236}">
                <a16:creationId xmlns:a16="http://schemas.microsoft.com/office/drawing/2014/main" id="{D3A036A3-302F-4B3E-9696-C042E2C91F5A}"/>
              </a:ext>
            </a:extLst>
          </p:cNvPr>
          <p:cNvCxnSpPr>
            <a:cxnSpLocks/>
            <a:stCxn id="145" idx="2"/>
          </p:cNvCxnSpPr>
          <p:nvPr/>
        </p:nvCxnSpPr>
        <p:spPr>
          <a:xfrm rot="16200000" flipH="1">
            <a:off x="9335600" y="4886886"/>
            <a:ext cx="465361" cy="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" name="Google Shape;437;p43">
            <a:extLst>
              <a:ext uri="{FF2B5EF4-FFF2-40B4-BE49-F238E27FC236}">
                <a16:creationId xmlns:a16="http://schemas.microsoft.com/office/drawing/2014/main" id="{113DE7C2-6E23-4028-A2F4-EA1D7DE45296}"/>
              </a:ext>
            </a:extLst>
          </p:cNvPr>
          <p:cNvCxnSpPr>
            <a:cxnSpLocks/>
            <a:stCxn id="153" idx="2"/>
            <a:endCxn id="159" idx="0"/>
          </p:cNvCxnSpPr>
          <p:nvPr/>
        </p:nvCxnSpPr>
        <p:spPr>
          <a:xfrm rot="16200000" flipH="1">
            <a:off x="9362090" y="5691850"/>
            <a:ext cx="454926" cy="712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" name="Google Shape;423;p43">
            <a:extLst>
              <a:ext uri="{FF2B5EF4-FFF2-40B4-BE49-F238E27FC236}">
                <a16:creationId xmlns:a16="http://schemas.microsoft.com/office/drawing/2014/main" id="{BC13E8E3-0384-49CC-9DC0-EF02AE2375CB}"/>
              </a:ext>
            </a:extLst>
          </p:cNvPr>
          <p:cNvSpPr/>
          <p:nvPr/>
        </p:nvSpPr>
        <p:spPr>
          <a:xfrm>
            <a:off x="8033320" y="5922875"/>
            <a:ext cx="3119590" cy="712595"/>
          </a:xfrm>
          <a:prstGeom prst="rect">
            <a:avLst/>
          </a:prstGeom>
          <a:solidFill>
            <a:srgbClr val="507C68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Outputs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C000"/>
                </a:solidFill>
                <a:latin typeface="Calibri"/>
                <a:cs typeface="Calibri"/>
                <a:sym typeface="Calibri"/>
              </a:rPr>
              <a:t>3 Top categories </a:t>
            </a:r>
            <a:r>
              <a:rPr lang="en-US" sz="12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from each group based on the highest possibility</a:t>
            </a:r>
            <a:endParaRPr sz="2400" dirty="0"/>
          </a:p>
        </p:txBody>
      </p:sp>
      <p:cxnSp>
        <p:nvCxnSpPr>
          <p:cNvPr id="38" name="Google Shape;437;p43">
            <a:extLst>
              <a:ext uri="{FF2B5EF4-FFF2-40B4-BE49-F238E27FC236}">
                <a16:creationId xmlns:a16="http://schemas.microsoft.com/office/drawing/2014/main" id="{DECFB6D7-2985-47C5-9583-C6F07EE61262}"/>
              </a:ext>
            </a:extLst>
          </p:cNvPr>
          <p:cNvCxnSpPr>
            <a:cxnSpLocks/>
          </p:cNvCxnSpPr>
          <p:nvPr/>
        </p:nvCxnSpPr>
        <p:spPr>
          <a:xfrm rot="5400000">
            <a:off x="3398575" y="3806366"/>
            <a:ext cx="3778090" cy="127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" name="Google Shape;423;p43">
            <a:extLst>
              <a:ext uri="{FF2B5EF4-FFF2-40B4-BE49-F238E27FC236}">
                <a16:creationId xmlns:a16="http://schemas.microsoft.com/office/drawing/2014/main" id="{F1D88241-08E3-4193-9A5C-76E561F0C8F6}"/>
              </a:ext>
            </a:extLst>
          </p:cNvPr>
          <p:cNvSpPr/>
          <p:nvPr/>
        </p:nvSpPr>
        <p:spPr>
          <a:xfrm>
            <a:off x="4088669" y="5708111"/>
            <a:ext cx="2410604" cy="83250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Place API search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By type / keyword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Return top </a:t>
            </a:r>
            <a:endParaRPr lang="en-US" sz="16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6078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F26888-D67F-4746-83D9-BD9F755C3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TIME</a:t>
            </a:r>
            <a:endParaRPr lang="en-CA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31A4F1-81C5-4D9E-B77D-2BF16D77FC5A}"/>
              </a:ext>
            </a:extLst>
          </p:cNvPr>
          <p:cNvGrpSpPr/>
          <p:nvPr/>
        </p:nvGrpSpPr>
        <p:grpSpPr>
          <a:xfrm>
            <a:off x="4118728" y="2921872"/>
            <a:ext cx="6291701" cy="1820248"/>
            <a:chOff x="3806455" y="3179135"/>
            <a:chExt cx="6291701" cy="182024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1F04B0-081E-4136-9EB5-77070142349B}"/>
                </a:ext>
              </a:extLst>
            </p:cNvPr>
            <p:cNvSpPr/>
            <p:nvPr/>
          </p:nvSpPr>
          <p:spPr>
            <a:xfrm>
              <a:off x="3806455" y="3179135"/>
              <a:ext cx="6291701" cy="1820248"/>
            </a:xfrm>
            <a:prstGeom prst="rect">
              <a:avLst/>
            </a:prstGeom>
            <a:solidFill>
              <a:srgbClr val="2E344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ckwell" panose="02060603020205020403" pitchFamily="18" charset="0"/>
                </a:rPr>
                <a:t>Let’s go to </a:t>
              </a:r>
              <a:r>
                <a:rPr lang="en-US" sz="4400" dirty="0">
                  <a:latin typeface="Rockwell" panose="02060603020205020403" pitchFamily="18" charset="0"/>
                </a:rPr>
                <a:t>Tri</a:t>
              </a:r>
              <a:r>
                <a:rPr lang="en-US" sz="4400" dirty="0">
                  <a:solidFill>
                    <a:schemeClr val="accent6"/>
                  </a:solidFill>
                  <a:latin typeface="Rockwell" panose="02060603020205020403" pitchFamily="18" charset="0"/>
                </a:rPr>
                <a:t>pp</a:t>
              </a:r>
              <a:r>
                <a:rPr lang="en-US" sz="4400" dirty="0">
                  <a:latin typeface="Rockwell" panose="02060603020205020403" pitchFamily="18" charset="0"/>
                </a:rPr>
                <a:t>r</a:t>
              </a:r>
              <a:endParaRPr lang="en-CA" dirty="0">
                <a:latin typeface="Rockwell" panose="02060603020205020403" pitchFamily="18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DA8C14A-BC88-4136-ABB4-2133DD92697C}"/>
                </a:ext>
              </a:extLst>
            </p:cNvPr>
            <p:cNvSpPr/>
            <p:nvPr/>
          </p:nvSpPr>
          <p:spPr>
            <a:xfrm>
              <a:off x="4118728" y="3476846"/>
              <a:ext cx="5667154" cy="12652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20939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486488-6D79-4865-9737-E7AC2EFB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336" y="1538609"/>
            <a:ext cx="2973900" cy="5607625"/>
          </a:xfrm>
        </p:spPr>
        <p:txBody>
          <a:bodyPr/>
          <a:lstStyle/>
          <a:p>
            <a:pPr marL="228600" indent="0"/>
            <a:r>
              <a:rPr lang="en-US" dirty="0"/>
              <a:t>Advantages: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Cloud-based NoSQL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Data Store as JSON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Realtime to every user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Build-in GUI and security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Eliminate development effort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Up to 1GB for free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Advantage to Apple, Android and Web app.</a:t>
            </a:r>
          </a:p>
          <a:p>
            <a:pPr marL="228600" indent="0"/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BDC68-3004-42B8-B696-29CA4D4A9C04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CA" dirty="0"/>
              <a:t>Why Firebase</a:t>
            </a:r>
          </a:p>
          <a:p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31173-50ED-4012-A60F-941BF74F2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314" y="1311965"/>
            <a:ext cx="6438086" cy="468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5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9AF35-A274-441C-9818-0AA1F22A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49" y="1148946"/>
            <a:ext cx="12618617" cy="635840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Firebase ERD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DA4579-70D1-4987-957B-ABDCFCF1F7DB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727763" y="3770616"/>
            <a:ext cx="12775187" cy="3637051"/>
          </a:xfrm>
          <a:prstGeom prst="rect">
            <a:avLst/>
          </a:prstGeom>
          <a:noFill/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Collections –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each user is a collection, each collection can have multiple documents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24641-EE6F-4217-B28F-7F11B4BC5720}"/>
              </a:ext>
            </a:extLst>
          </p:cNvPr>
          <p:cNvSpPr/>
          <p:nvPr/>
        </p:nvSpPr>
        <p:spPr>
          <a:xfrm>
            <a:off x="4394188" y="1059832"/>
            <a:ext cx="1291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Document</a:t>
            </a:r>
            <a:endParaRPr lang="en-CA" sz="2000" b="1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9E67D-B466-498E-904C-EB43E926159A}"/>
              </a:ext>
            </a:extLst>
          </p:cNvPr>
          <p:cNvSpPr/>
          <p:nvPr/>
        </p:nvSpPr>
        <p:spPr>
          <a:xfrm>
            <a:off x="7515043" y="1077328"/>
            <a:ext cx="1291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Document</a:t>
            </a:r>
            <a:endParaRPr lang="en-CA" sz="2000" b="1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F9F934-2B4D-4410-8629-57155276115F}"/>
              </a:ext>
            </a:extLst>
          </p:cNvPr>
          <p:cNvSpPr/>
          <p:nvPr/>
        </p:nvSpPr>
        <p:spPr>
          <a:xfrm>
            <a:off x="1411358" y="4194077"/>
            <a:ext cx="1291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Document</a:t>
            </a:r>
            <a:endParaRPr lang="en-CA" sz="2000" b="1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8EF840-66E8-4F8A-8846-A9AF74958913}"/>
              </a:ext>
            </a:extLst>
          </p:cNvPr>
          <p:cNvSpPr/>
          <p:nvPr/>
        </p:nvSpPr>
        <p:spPr>
          <a:xfrm>
            <a:off x="4822279" y="4175750"/>
            <a:ext cx="1291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Document</a:t>
            </a:r>
            <a:endParaRPr lang="en-CA" sz="2000" b="1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61068-8DC0-4986-9425-B145758E0400}"/>
              </a:ext>
            </a:extLst>
          </p:cNvPr>
          <p:cNvSpPr/>
          <p:nvPr/>
        </p:nvSpPr>
        <p:spPr>
          <a:xfrm>
            <a:off x="7771582" y="4128095"/>
            <a:ext cx="1291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Document</a:t>
            </a:r>
            <a:endParaRPr lang="en-CA" sz="2000" b="1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7A151D-EC3D-4CA6-BE1D-8E675D973D42}"/>
              </a:ext>
            </a:extLst>
          </p:cNvPr>
          <p:cNvSpPr/>
          <p:nvPr/>
        </p:nvSpPr>
        <p:spPr>
          <a:xfrm>
            <a:off x="11128899" y="4091975"/>
            <a:ext cx="1291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Document</a:t>
            </a:r>
            <a:endParaRPr lang="en-CA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1247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FD2B56-6288-4E46-A3DB-D97AA52A3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8F648-2323-487E-8AD5-FD125E716E7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202" y="1407694"/>
            <a:ext cx="13439400" cy="1812583"/>
          </a:xfrm>
        </p:spPr>
        <p:txBody>
          <a:bodyPr/>
          <a:lstStyle/>
          <a:p>
            <a:r>
              <a:rPr lang="en-US" dirty="0"/>
              <a:t>Summary Challenges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3AE33-C85E-413D-95FC-D2F71AECFE6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93202" y="3209233"/>
            <a:ext cx="13439400" cy="3377717"/>
          </a:xfrm>
        </p:spPr>
        <p:txBody>
          <a:bodyPr/>
          <a:lstStyle/>
          <a:p>
            <a:r>
              <a:rPr lang="en-US" dirty="0"/>
              <a:t>Potential Improvements</a:t>
            </a:r>
            <a:endParaRPr lang="en-CA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63444B-BB8F-4935-ACDB-A5F172986884}"/>
              </a:ext>
            </a:extLst>
          </p:cNvPr>
          <p:cNvSpPr txBox="1">
            <a:spLocks/>
          </p:cNvSpPr>
          <p:nvPr/>
        </p:nvSpPr>
        <p:spPr>
          <a:xfrm>
            <a:off x="228600" y="6729104"/>
            <a:ext cx="13439400" cy="6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defTabSz="731520" rtl="0" eaLnBrk="1" latinLnBrk="0" hangingPunct="1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defTabSz="731520" rtl="0" eaLnBrk="1" latinLnBrk="0" hangingPunct="1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defTabSz="731520" rtl="0" eaLnBrk="1" latinLnBrk="0" hangingPunct="1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Thank you</a:t>
            </a:r>
            <a:endParaRPr lang="en-CA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7F1A235-289E-4210-827D-8905A5EC1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153" rIns="0" bIns="3015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Arial Unicode MS" panose="020B0604020202020204" pitchFamily="34" charset="-128"/>
                <a:ea typeface="Monaco"/>
              </a:rPr>
              <a:t>Improvements to place search: Improve on radius search Offer multiple sets of trip suggestions Save users' trip selections and reintegrate their decisions (reclustering/re-weighting) Improvements to initial cluster assignment: Ways to make this more dynamic or complex Improve onboarding questionnaire eg. tree of general Qs then more cluster-specific questions (multi-classification model); semantic models and relationship to cluster categories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758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>
            <a:spLocks noGrp="1"/>
          </p:cNvSpPr>
          <p:nvPr>
            <p:ph type="body" idx="2"/>
          </p:nvPr>
        </p:nvSpPr>
        <p:spPr>
          <a:xfrm>
            <a:off x="3474597" y="1263751"/>
            <a:ext cx="105603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A" dirty="0"/>
              <a:t>What you will get (Example):</a:t>
            </a:r>
            <a:endParaRPr dirty="0"/>
          </a:p>
        </p:txBody>
      </p:sp>
      <p:sp>
        <p:nvSpPr>
          <p:cNvPr id="194" name="Google Shape;194;p25"/>
          <p:cNvSpPr txBox="1">
            <a:spLocks noGrp="1"/>
          </p:cNvSpPr>
          <p:nvPr>
            <p:ph type="body" idx="4"/>
          </p:nvPr>
        </p:nvSpPr>
        <p:spPr>
          <a:xfrm>
            <a:off x="27672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</a:pPr>
            <a:r>
              <a:rPr lang="en-CA" dirty="0"/>
              <a:t>What is </a:t>
            </a:r>
            <a:r>
              <a:rPr lang="en-CA" sz="3600" dirty="0"/>
              <a:t>Tri</a:t>
            </a:r>
            <a:r>
              <a:rPr lang="en-CA" sz="4000" dirty="0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rPr>
              <a:t>pp</a:t>
            </a:r>
            <a:r>
              <a:rPr lang="en-CA" sz="3600" dirty="0"/>
              <a:t>r</a:t>
            </a:r>
            <a:endParaRPr dirty="0"/>
          </a:p>
        </p:txBody>
      </p:sp>
      <p:sp>
        <p:nvSpPr>
          <p:cNvPr id="195" name="Google Shape;195;p25"/>
          <p:cNvSpPr/>
          <p:nvPr/>
        </p:nvSpPr>
        <p:spPr>
          <a:xfrm>
            <a:off x="3628571" y="1891237"/>
            <a:ext cx="10733100" cy="5085600"/>
          </a:xfrm>
          <a:prstGeom prst="rect">
            <a:avLst/>
          </a:prstGeom>
          <a:solidFill>
            <a:srgbClr val="BEFAF4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025" y="2243886"/>
            <a:ext cx="3593144" cy="433122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7495842" y="2237325"/>
            <a:ext cx="5154600" cy="4155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your way to great pictures at Niagara Falls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Grab an amazing Burger and Fries at Hard Rock Café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Wrap your day with a Golf Game at the Niagara Falls Country Club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298323" y="1433137"/>
            <a:ext cx="2806800" cy="6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Tell us how you are and we tell you what is your best next stop!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First: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Tell us about yourself and where you will be.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Second</a:t>
            </a: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Trippr will give you Top 3 recommendations nearby.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Last, but not the least: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Tell us which of the 3 your are more excited about!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15279" y="3634955"/>
            <a:ext cx="1181645" cy="118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15279" y="2417309"/>
            <a:ext cx="1181644" cy="117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15279" y="4862271"/>
            <a:ext cx="1181645" cy="118164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8246335" y="233166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8246335" y="377728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8246335" y="522290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5065433" y="5751429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6006901" y="5650758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6172636" y="402233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/>
              <a:t>Resources and Technologies</a:t>
            </a:r>
            <a:endParaRPr dirty="0"/>
          </a:p>
        </p:txBody>
      </p:sp>
      <p:sp>
        <p:nvSpPr>
          <p:cNvPr id="213" name="Google Shape;213;p26"/>
          <p:cNvSpPr txBox="1">
            <a:spLocks noGrp="1"/>
          </p:cNvSpPr>
          <p:nvPr>
            <p:ph type="body" idx="3"/>
          </p:nvPr>
        </p:nvSpPr>
        <p:spPr>
          <a:xfrm>
            <a:off x="397047" y="1399233"/>
            <a:ext cx="139086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CA" sz="2000" b="1" dirty="0">
                <a:latin typeface="Calibri"/>
                <a:ea typeface="Calibri"/>
                <a:cs typeface="Calibri"/>
                <a:sym typeface="Calibri"/>
              </a:rPr>
              <a:t>Resources:</a:t>
            </a:r>
            <a:endParaRPr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CA" sz="2000" dirty="0">
                <a:latin typeface="Calibri"/>
                <a:ea typeface="Calibri"/>
                <a:cs typeface="Calibri"/>
                <a:sym typeface="Calibri"/>
              </a:rPr>
              <a:t>Google</a:t>
            </a:r>
            <a:r>
              <a:rPr lang="en-CA" sz="2000" dirty="0"/>
              <a:t> </a:t>
            </a:r>
            <a:r>
              <a:rPr lang="en-US" sz="2000" dirty="0"/>
              <a:t>Rating Data</a:t>
            </a:r>
            <a:endParaRPr sz="2000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CA" sz="2000" dirty="0">
                <a:latin typeface="Calibri"/>
                <a:ea typeface="Calibri"/>
                <a:cs typeface="Calibri"/>
                <a:sym typeface="Calibri"/>
              </a:rPr>
              <a:t>User inputs</a:t>
            </a:r>
            <a:endParaRPr lang="en-CA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Kaggle</a:t>
            </a:r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endParaRPr lang="en-US" sz="2000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5715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CA" sz="2000" b="1" dirty="0">
                <a:latin typeface="Calibri"/>
                <a:ea typeface="Calibri"/>
                <a:cs typeface="Calibri"/>
                <a:sym typeface="Calibri"/>
              </a:rPr>
              <a:t>Technologies:</a:t>
            </a:r>
            <a:endParaRPr dirty="0"/>
          </a:p>
          <a:p>
            <a:pPr marL="36576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1374" y="4584788"/>
            <a:ext cx="808100" cy="811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23736" y="4558899"/>
            <a:ext cx="1444245" cy="79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50395" y="4307857"/>
            <a:ext cx="1971029" cy="13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 descr="Google Firebas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58608" y="4566833"/>
            <a:ext cx="1898464" cy="8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A2C135-E62C-464E-B62C-ECBEA8328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7307" y="4597899"/>
            <a:ext cx="2715802" cy="855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654FA-AF7C-40A0-997F-F8377528E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7594" y="4566833"/>
            <a:ext cx="829166" cy="829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19E37C-D3E3-4709-A198-AF6B37E94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1619" y="4512191"/>
            <a:ext cx="798681" cy="8014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A78DFF-D1D8-4335-8C65-10675620A7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75" y="4512191"/>
            <a:ext cx="830707" cy="8871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DB9FC3-8CD7-4806-A172-D87F0BD22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96" y="1146142"/>
            <a:ext cx="13388007" cy="6259799"/>
          </a:xfrm>
          <a:prstGeom prst="rect">
            <a:avLst/>
          </a:prstGeom>
        </p:spPr>
      </p:pic>
      <p:sp>
        <p:nvSpPr>
          <p:cNvPr id="3" name="Google Shape;194;p25">
            <a:extLst>
              <a:ext uri="{FF2B5EF4-FFF2-40B4-BE49-F238E27FC236}">
                <a16:creationId xmlns:a16="http://schemas.microsoft.com/office/drawing/2014/main" id="{88707831-7C1F-44BA-B6CF-CA3090490F57}"/>
              </a:ext>
            </a:extLst>
          </p:cNvPr>
          <p:cNvSpPr txBox="1">
            <a:spLocks/>
          </p:cNvSpPr>
          <p:nvPr/>
        </p:nvSpPr>
        <p:spPr>
          <a:xfrm>
            <a:off x="39599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>
            <a:lvl1pPr marL="548640" indent="-54864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5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900"/>
              <a:buFont typeface="Arial"/>
              <a:buNone/>
            </a:pPr>
            <a:r>
              <a:rPr lang="en-CA" dirty="0">
                <a:solidFill>
                  <a:schemeClr val="bg1"/>
                </a:solidFill>
              </a:rPr>
              <a:t>Visualization – Front Page</a:t>
            </a:r>
          </a:p>
        </p:txBody>
      </p:sp>
    </p:spTree>
    <p:extLst>
      <p:ext uri="{BB962C8B-B14F-4D97-AF65-F5344CB8AC3E}">
        <p14:creationId xmlns:p14="http://schemas.microsoft.com/office/powerpoint/2010/main" val="3857711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2;p26">
            <a:extLst>
              <a:ext uri="{FF2B5EF4-FFF2-40B4-BE49-F238E27FC236}">
                <a16:creationId xmlns:a16="http://schemas.microsoft.com/office/drawing/2014/main" id="{6ED7EFCF-6D57-4240-9C8E-4711F6CE67CF}"/>
              </a:ext>
            </a:extLst>
          </p:cNvPr>
          <p:cNvSpPr txBox="1">
            <a:spLocks/>
          </p:cNvSpPr>
          <p:nvPr/>
        </p:nvSpPr>
        <p:spPr>
          <a:xfrm>
            <a:off x="228600" y="200815"/>
            <a:ext cx="14245500" cy="68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>
            <a:lvl1pPr marL="548640" indent="-54864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5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>
                <a:solidFill>
                  <a:schemeClr val="bg1"/>
                </a:solidFill>
              </a:rPr>
              <a:t>Process at a Glance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89215-1426-43F2-B20E-9D9E62E7F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214831"/>
            <a:ext cx="10971100" cy="61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7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3BF7A83-3D36-486E-8487-D2545728C520}"/>
              </a:ext>
            </a:extLst>
          </p:cNvPr>
          <p:cNvSpPr/>
          <p:nvPr/>
        </p:nvSpPr>
        <p:spPr>
          <a:xfrm>
            <a:off x="3135816" y="1243019"/>
            <a:ext cx="3095072" cy="215461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Initial Unsupervised Model – run one time only for now</a:t>
            </a:r>
          </a:p>
          <a:p>
            <a:pPr algn="l"/>
            <a:r>
              <a:rPr lang="en-CA" sz="1200" dirty="0">
                <a:solidFill>
                  <a:sysClr val="windowText" lastClr="000000"/>
                </a:solidFill>
              </a:rPr>
              <a:t>Training Initial rating Data for cluster</a:t>
            </a:r>
          </a:p>
          <a:p>
            <a:pPr algn="l"/>
            <a:r>
              <a:rPr lang="en-CA" sz="1200" dirty="0">
                <a:solidFill>
                  <a:sysClr val="windowText" lastClr="000000"/>
                </a:solidFill>
              </a:rPr>
              <a:t>isolated model and only run it when it’s necessary</a:t>
            </a: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r>
              <a:rPr lang="en-CA" dirty="0"/>
              <a:t>Process Flow and Diagram </a:t>
            </a:r>
            <a:endParaRPr lang="en-CA" dirty="0">
              <a:solidFill>
                <a:srgbClr val="FFFF00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E19191-AAAB-44DF-8583-1CDDF7E8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709" y="4402029"/>
            <a:ext cx="952500" cy="943515"/>
          </a:xfrm>
          <a:prstGeom prst="rect">
            <a:avLst/>
          </a:prstGeom>
        </p:spPr>
      </p:pic>
      <p:pic>
        <p:nvPicPr>
          <p:cNvPr id="71" name="Picture 70" descr="Image result for python logo">
            <a:extLst>
              <a:ext uri="{FF2B5EF4-FFF2-40B4-BE49-F238E27FC236}">
                <a16:creationId xmlns:a16="http://schemas.microsoft.com/office/drawing/2014/main" id="{BD82ECA5-E43A-4CF1-A61F-00EC31352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852" y="4447279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 descr="Funny Brainstorm Brainstroming Idea Invention' Face Mask | Spreadshirt">
            <a:extLst>
              <a:ext uri="{FF2B5EF4-FFF2-40B4-BE49-F238E27FC236}">
                <a16:creationId xmlns:a16="http://schemas.microsoft.com/office/drawing/2014/main" id="{40D47FC7-57D7-84FB-0413-93B438826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8" y="4153247"/>
            <a:ext cx="571501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6E860846-7D2F-4C4B-B20F-1EE47DBC5DF1}"/>
              </a:ext>
            </a:extLst>
          </p:cNvPr>
          <p:cNvSpPr/>
          <p:nvPr/>
        </p:nvSpPr>
        <p:spPr>
          <a:xfrm>
            <a:off x="801759" y="4424153"/>
            <a:ext cx="2114550" cy="904875"/>
          </a:xfrm>
          <a:prstGeom prst="flowChartDecision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31520" rtl="0" eaLnBrk="1" latinLnBrk="0" hangingPunct="1"/>
            <a:r>
              <a:rPr lang="en-CA" sz="1400" b="1" kern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</a:t>
            </a:r>
          </a:p>
        </p:txBody>
      </p:sp>
      <p:pic>
        <p:nvPicPr>
          <p:cNvPr id="74" name="Graphic 38" descr="Download from cloud">
            <a:extLst>
              <a:ext uri="{FF2B5EF4-FFF2-40B4-BE49-F238E27FC236}">
                <a16:creationId xmlns:a16="http://schemas.microsoft.com/office/drawing/2014/main" id="{2D599DC7-DAEC-4FB6-94DB-BC0CC0099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9558" y="4116278"/>
            <a:ext cx="571501" cy="571501"/>
          </a:xfrm>
          <a:prstGeom prst="rect">
            <a:avLst/>
          </a:prstGeom>
        </p:spPr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3AFB99C-F438-4246-174F-DDB8660EDDC7}"/>
              </a:ext>
            </a:extLst>
          </p:cNvPr>
          <p:cNvSpPr/>
          <p:nvPr/>
        </p:nvSpPr>
        <p:spPr>
          <a:xfrm>
            <a:off x="801759" y="5345544"/>
            <a:ext cx="2277723" cy="122898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Project Planning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Brain Storming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Research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Process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Design</a:t>
            </a:r>
          </a:p>
          <a:p>
            <a:pPr algn="l"/>
            <a:r>
              <a:rPr lang="en-CA" sz="1400" baseline="0" dirty="0">
                <a:solidFill>
                  <a:sysClr val="windowText" lastClr="000000"/>
                </a:solidFill>
              </a:rPr>
              <a:t>Data Download </a:t>
            </a:r>
            <a:endParaRPr lang="en-CA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E4E9351-4398-C26F-2446-09B26CEB5CA7}"/>
              </a:ext>
            </a:extLst>
          </p:cNvPr>
          <p:cNvCxnSpPr>
            <a:cxnSpLocks/>
            <a:stCxn id="73" idx="3"/>
            <a:endCxn id="70" idx="1"/>
          </p:cNvCxnSpPr>
          <p:nvPr/>
        </p:nvCxnSpPr>
        <p:spPr>
          <a:xfrm flipV="1">
            <a:off x="2916309" y="4873787"/>
            <a:ext cx="1295400" cy="280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05A20157-03C9-47C5-94F3-1F630DE7B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032" y="3899597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A5E26C0-5D40-4E0E-93EF-70AC5F2E66B0}"/>
              </a:ext>
            </a:extLst>
          </p:cNvPr>
          <p:cNvCxnSpPr>
            <a:cxnSpLocks/>
            <a:stCxn id="70" idx="0"/>
            <a:endCxn id="85" idx="2"/>
          </p:cNvCxnSpPr>
          <p:nvPr/>
        </p:nvCxnSpPr>
        <p:spPr>
          <a:xfrm flipH="1" flipV="1">
            <a:off x="4683352" y="3397630"/>
            <a:ext cx="4607" cy="100439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50B4D72-8F60-407D-B65E-F123E5F068A6}"/>
              </a:ext>
            </a:extLst>
          </p:cNvPr>
          <p:cNvSpPr/>
          <p:nvPr/>
        </p:nvSpPr>
        <p:spPr>
          <a:xfrm>
            <a:off x="4139117" y="5399187"/>
            <a:ext cx="1708510" cy="11781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ETL &amp; Data Store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Data Profiling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Database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Design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Load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to DB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0B1E18A-FDDA-4D5E-A6C5-1A723E766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3754" y="4337748"/>
            <a:ext cx="1238250" cy="7628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3C0D38F5-C6D1-7CD1-5171-5A749F2B5993}"/>
              </a:ext>
            </a:extLst>
          </p:cNvPr>
          <p:cNvGrpSpPr/>
          <p:nvPr/>
        </p:nvGrpSpPr>
        <p:grpSpPr>
          <a:xfrm>
            <a:off x="4815887" y="2272170"/>
            <a:ext cx="1116678" cy="976117"/>
            <a:chOff x="6696646" y="2247899"/>
            <a:chExt cx="1116678" cy="976117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9EF66A0-4B0C-4333-9693-15F7AE688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6646" y="2247899"/>
              <a:ext cx="1116678" cy="976117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BE634F9-1E2A-4938-A4A6-150CDCEE4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85727" y="2259783"/>
              <a:ext cx="624546" cy="390638"/>
            </a:xfrm>
            <a:prstGeom prst="rect">
              <a:avLst/>
            </a:prstGeom>
          </p:spPr>
        </p:pic>
      </p:grpSp>
      <p:sp>
        <p:nvSpPr>
          <p:cNvPr id="84" name="TextBox 95">
            <a:extLst>
              <a:ext uri="{FF2B5EF4-FFF2-40B4-BE49-F238E27FC236}">
                <a16:creationId xmlns:a16="http://schemas.microsoft.com/office/drawing/2014/main" id="{25BF951A-10E3-4D5F-8744-F2ADC319E1F9}"/>
              </a:ext>
            </a:extLst>
          </p:cNvPr>
          <p:cNvSpPr txBox="1"/>
          <p:nvPr/>
        </p:nvSpPr>
        <p:spPr>
          <a:xfrm>
            <a:off x="10990930" y="4663980"/>
            <a:ext cx="723900" cy="3429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400" b="1" dirty="0"/>
              <a:t>HTML</a:t>
            </a:r>
          </a:p>
        </p:txBody>
      </p:sp>
      <p:cxnSp>
        <p:nvCxnSpPr>
          <p:cNvPr id="86" name="Straight Arrow Connector 103">
            <a:extLst>
              <a:ext uri="{FF2B5EF4-FFF2-40B4-BE49-F238E27FC236}">
                <a16:creationId xmlns:a16="http://schemas.microsoft.com/office/drawing/2014/main" id="{9F61DBE5-2174-4D70-B470-8345DD35D0AD}"/>
              </a:ext>
            </a:extLst>
          </p:cNvPr>
          <p:cNvCxnSpPr>
            <a:stCxn id="80" idx="2"/>
            <a:endCxn id="77" idx="2"/>
          </p:cNvCxnSpPr>
          <p:nvPr/>
        </p:nvCxnSpPr>
        <p:spPr>
          <a:xfrm rot="5400000" flipH="1">
            <a:off x="9163659" y="2911421"/>
            <a:ext cx="324743" cy="4053697"/>
          </a:xfrm>
          <a:prstGeom prst="bentConnector3">
            <a:avLst>
              <a:gd name="adj1" fmla="val -30912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6E24EEF-380A-4CEF-B640-7D92F51E3F56}"/>
              </a:ext>
            </a:extLst>
          </p:cNvPr>
          <p:cNvSpPr/>
          <p:nvPr/>
        </p:nvSpPr>
        <p:spPr>
          <a:xfrm>
            <a:off x="7589949" y="6186283"/>
            <a:ext cx="1867277" cy="7465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Data Store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Collect User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Info</a:t>
            </a:r>
          </a:p>
          <a:p>
            <a:pPr algn="l"/>
            <a:r>
              <a:rPr lang="en-CA" sz="1400" baseline="0" dirty="0">
                <a:solidFill>
                  <a:sysClr val="windowText" lastClr="000000"/>
                </a:solidFill>
              </a:rPr>
              <a:t>Store in database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89" name="Straight Arrow Connector 103">
            <a:extLst>
              <a:ext uri="{FF2B5EF4-FFF2-40B4-BE49-F238E27FC236}">
                <a16:creationId xmlns:a16="http://schemas.microsoft.com/office/drawing/2014/main" id="{B0B31953-7BD0-4ACB-B6F7-ED24415AE5FE}"/>
              </a:ext>
            </a:extLst>
          </p:cNvPr>
          <p:cNvCxnSpPr>
            <a:cxnSpLocks/>
            <a:endCxn id="80" idx="0"/>
          </p:cNvCxnSpPr>
          <p:nvPr/>
        </p:nvCxnSpPr>
        <p:spPr>
          <a:xfrm rot="10800000" flipV="1">
            <a:off x="11352880" y="3703492"/>
            <a:ext cx="915157" cy="634255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C54D6A1-B7B0-4A4C-A525-D6FC290B3FEE}"/>
              </a:ext>
            </a:extLst>
          </p:cNvPr>
          <p:cNvSpPr/>
          <p:nvPr/>
        </p:nvSpPr>
        <p:spPr>
          <a:xfrm>
            <a:off x="12069962" y="4161529"/>
            <a:ext cx="2410309" cy="12376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HTML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Input - User Registration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Input - User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survey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Output - Gmap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Output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- Recommendation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pic>
        <p:nvPicPr>
          <p:cNvPr id="107" name="Picture 106" descr="Image result for python logo">
            <a:extLst>
              <a:ext uri="{FF2B5EF4-FFF2-40B4-BE49-F238E27FC236}">
                <a16:creationId xmlns:a16="http://schemas.microsoft.com/office/drawing/2014/main" id="{FD8B0EC5-1A63-0A48-6758-6682E8B7A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61" y="2832232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103">
            <a:extLst>
              <a:ext uri="{FF2B5EF4-FFF2-40B4-BE49-F238E27FC236}">
                <a16:creationId xmlns:a16="http://schemas.microsoft.com/office/drawing/2014/main" id="{A9B89D7F-E175-4FD0-8187-0F768C82D2E9}"/>
              </a:ext>
            </a:extLst>
          </p:cNvPr>
          <p:cNvCxnSpPr>
            <a:cxnSpLocks/>
            <a:stCxn id="85" idx="3"/>
            <a:endCxn id="40" idx="1"/>
          </p:cNvCxnSpPr>
          <p:nvPr/>
        </p:nvCxnSpPr>
        <p:spPr>
          <a:xfrm flipV="1">
            <a:off x="6230888" y="2300498"/>
            <a:ext cx="1778872" cy="19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57D3489-6558-4A36-B3BB-78A2BDFD15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3846" y="5720987"/>
            <a:ext cx="340599" cy="3419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4E01AF6-0367-4795-9124-8CA56BBF9E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7226" y="3843449"/>
            <a:ext cx="340599" cy="341912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B9113A5-FC58-47A6-915B-EC6D623D4CB0}"/>
              </a:ext>
            </a:extLst>
          </p:cNvPr>
          <p:cNvSpPr/>
          <p:nvPr/>
        </p:nvSpPr>
        <p:spPr>
          <a:xfrm>
            <a:off x="8009760" y="1553966"/>
            <a:ext cx="3188197" cy="14930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 err="1">
                <a:solidFill>
                  <a:srgbClr val="002060"/>
                </a:solidFill>
              </a:rPr>
              <a:t>Py</a:t>
            </a:r>
            <a:r>
              <a:rPr lang="en-US" sz="1400" b="1" dirty="0">
                <a:solidFill>
                  <a:srgbClr val="002060"/>
                </a:solidFill>
              </a:rPr>
              <a:t> workbook –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Get 3 winning categories based on </a:t>
            </a:r>
            <a:r>
              <a:rPr lang="en-US" sz="1400" dirty="0" err="1">
                <a:solidFill>
                  <a:schemeClr val="tx1"/>
                </a:solidFill>
              </a:rPr>
              <a:t>ClusterAvgWeigting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Calculate 3 locations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Push 3 locations to JS (Flask)</a:t>
            </a:r>
          </a:p>
          <a:p>
            <a:pPr marL="342900" indent="-342900" algn="l">
              <a:buAutoNum type="arabicPeriod"/>
            </a:pPr>
            <a:endParaRPr lang="en-CA" sz="1400" dirty="0">
              <a:solidFill>
                <a:schemeClr val="tx1"/>
              </a:solidFill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5056EC4-A7CE-4153-A24C-AE66C54F99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07831" y="3263396"/>
            <a:ext cx="1589706" cy="1192984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Image result for python logo">
            <a:extLst>
              <a:ext uri="{FF2B5EF4-FFF2-40B4-BE49-F238E27FC236}">
                <a16:creationId xmlns:a16="http://schemas.microsoft.com/office/drawing/2014/main" id="{49E538E5-0637-4AFB-9B8D-F0960DCB8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6721" y="2371932"/>
            <a:ext cx="103350" cy="11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PIFlask">
            <a:extLst>
              <a:ext uri="{FF2B5EF4-FFF2-40B4-BE49-F238E27FC236}">
                <a16:creationId xmlns:a16="http://schemas.microsoft.com/office/drawing/2014/main" id="{A0F68E5C-D1A0-426C-BAB0-F5A5FF883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24" y="4203366"/>
            <a:ext cx="997368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Image result for python logo">
            <a:extLst>
              <a:ext uri="{FF2B5EF4-FFF2-40B4-BE49-F238E27FC236}">
                <a16:creationId xmlns:a16="http://schemas.microsoft.com/office/drawing/2014/main" id="{B3F06E1A-39B5-42C0-804B-226CDF824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784" y="2605593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5C0A54-F9D4-4327-9A20-93AF79032F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68037" y="3333888"/>
            <a:ext cx="753704" cy="7563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D25A3C-753D-45E1-B102-0010355F4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10198" y="3365980"/>
            <a:ext cx="753704" cy="80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74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/>
              <a:t>ML Model Diagram</a:t>
            </a:r>
            <a:endParaRPr/>
          </a:p>
        </p:txBody>
      </p:sp>
      <p:sp>
        <p:nvSpPr>
          <p:cNvPr id="421" name="Google Shape;421;p43"/>
          <p:cNvSpPr/>
          <p:nvPr/>
        </p:nvSpPr>
        <p:spPr>
          <a:xfrm>
            <a:off x="5020346" y="2807624"/>
            <a:ext cx="4589700" cy="3682200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Unsupervised ML Model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3"/>
          <p:cNvSpPr/>
          <p:nvPr/>
        </p:nvSpPr>
        <p:spPr>
          <a:xfrm>
            <a:off x="962691" y="4024573"/>
            <a:ext cx="2705100" cy="1248301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3"/>
          <p:cNvSpPr/>
          <p:nvPr/>
        </p:nvSpPr>
        <p:spPr>
          <a:xfrm>
            <a:off x="6133622" y="3332651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Preparation</a:t>
            </a:r>
            <a:endParaRPr dirty="0"/>
          </a:p>
        </p:txBody>
      </p:sp>
      <p:sp>
        <p:nvSpPr>
          <p:cNvPr id="424" name="Google Shape;424;p43"/>
          <p:cNvSpPr/>
          <p:nvPr/>
        </p:nvSpPr>
        <p:spPr>
          <a:xfrm>
            <a:off x="6133622" y="4524668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PCA Setting</a:t>
            </a:r>
            <a:endParaRPr/>
          </a:p>
        </p:txBody>
      </p:sp>
      <p:sp>
        <p:nvSpPr>
          <p:cNvPr id="425" name="Google Shape;425;p43"/>
          <p:cNvSpPr/>
          <p:nvPr/>
        </p:nvSpPr>
        <p:spPr>
          <a:xfrm>
            <a:off x="6133622" y="5716685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 data and Validation  </a:t>
            </a:r>
            <a:endParaRPr/>
          </a:p>
        </p:txBody>
      </p:sp>
      <p:sp>
        <p:nvSpPr>
          <p:cNvPr id="426" name="Google Shape;426;p43"/>
          <p:cNvSpPr/>
          <p:nvPr/>
        </p:nvSpPr>
        <p:spPr>
          <a:xfrm>
            <a:off x="6133622" y="5120677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the best value for K</a:t>
            </a:r>
            <a:endParaRPr/>
          </a:p>
        </p:txBody>
      </p:sp>
      <p:sp>
        <p:nvSpPr>
          <p:cNvPr id="427" name="Google Shape;427;p43"/>
          <p:cNvSpPr/>
          <p:nvPr/>
        </p:nvSpPr>
        <p:spPr>
          <a:xfrm>
            <a:off x="1133691" y="4440373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Rating Data</a:t>
            </a:r>
            <a:endParaRPr dirty="0"/>
          </a:p>
        </p:txBody>
      </p:sp>
      <p:grpSp>
        <p:nvGrpSpPr>
          <p:cNvPr id="431" name="Google Shape;431;p43"/>
          <p:cNvGrpSpPr/>
          <p:nvPr/>
        </p:nvGrpSpPr>
        <p:grpSpPr>
          <a:xfrm>
            <a:off x="5150629" y="2837013"/>
            <a:ext cx="916011" cy="856054"/>
            <a:chOff x="4177506" y="1623757"/>
            <a:chExt cx="1116678" cy="976117"/>
          </a:xfrm>
        </p:grpSpPr>
        <p:grpSp>
          <p:nvGrpSpPr>
            <p:cNvPr id="432" name="Google Shape;432;p43"/>
            <p:cNvGrpSpPr/>
            <p:nvPr/>
          </p:nvGrpSpPr>
          <p:grpSpPr>
            <a:xfrm>
              <a:off x="4177506" y="1623757"/>
              <a:ext cx="1116678" cy="976117"/>
              <a:chOff x="6696646" y="2247899"/>
              <a:chExt cx="1116678" cy="976117"/>
            </a:xfrm>
          </p:grpSpPr>
          <p:pic>
            <p:nvPicPr>
              <p:cNvPr id="433" name="Google Shape;433;p4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696646" y="2247899"/>
                <a:ext cx="1116678" cy="9761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4" name="Google Shape;434;p4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185727" y="2259783"/>
                <a:ext cx="624546" cy="3906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5" name="Google Shape;435;p43" descr="Image result for python log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48019" y="2151226"/>
              <a:ext cx="354384" cy="390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p43"/>
          <p:cNvSpPr/>
          <p:nvPr/>
        </p:nvSpPr>
        <p:spPr>
          <a:xfrm>
            <a:off x="6133622" y="3928659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endParaRPr/>
          </a:p>
        </p:txBody>
      </p:sp>
      <p:cxnSp>
        <p:nvCxnSpPr>
          <p:cNvPr id="437" name="Google Shape;437;p43"/>
          <p:cNvCxnSpPr>
            <a:cxnSpLocks/>
            <a:stCxn id="422" idx="3"/>
            <a:endCxn id="421" idx="1"/>
          </p:cNvCxnSpPr>
          <p:nvPr/>
        </p:nvCxnSpPr>
        <p:spPr>
          <a:xfrm>
            <a:off x="3667791" y="4648724"/>
            <a:ext cx="1352555" cy="0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8" name="Google Shape;438;p43"/>
          <p:cNvCxnSpPr>
            <a:cxnSpLocks/>
            <a:stCxn id="421" idx="3"/>
            <a:endCxn id="439" idx="1"/>
          </p:cNvCxnSpPr>
          <p:nvPr/>
        </p:nvCxnSpPr>
        <p:spPr>
          <a:xfrm flipV="1">
            <a:off x="9610046" y="4648723"/>
            <a:ext cx="1113276" cy="1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9" name="Google Shape;439;p43"/>
          <p:cNvSpPr/>
          <p:nvPr/>
        </p:nvSpPr>
        <p:spPr>
          <a:xfrm>
            <a:off x="10723322" y="4035756"/>
            <a:ext cx="2705100" cy="1225933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3"/>
          <p:cNvSpPr/>
          <p:nvPr/>
        </p:nvSpPr>
        <p:spPr>
          <a:xfrm>
            <a:off x="10894322" y="4524668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data into clusters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7057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/>
              <a:t>Clusters Review</a:t>
            </a:r>
            <a:endParaRPr/>
          </a:p>
        </p:txBody>
      </p:sp>
      <p:pic>
        <p:nvPicPr>
          <p:cNvPr id="366" name="Google Shape;3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25" y="1259500"/>
            <a:ext cx="13597450" cy="611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Clusters Analysis</a:t>
            </a:r>
            <a:endParaRPr/>
          </a:p>
        </p:txBody>
      </p:sp>
      <p:pic>
        <p:nvPicPr>
          <p:cNvPr id="373" name="Google Shape;3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500" y="1195699"/>
            <a:ext cx="10453699" cy="62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Scarsin i2e 1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FBD400"/>
      </a:accent1>
      <a:accent2>
        <a:srgbClr val="BED523"/>
      </a:accent2>
      <a:accent3>
        <a:srgbClr val="4C94E9"/>
      </a:accent3>
      <a:accent4>
        <a:srgbClr val="D5801C"/>
      </a:accent4>
      <a:accent5>
        <a:srgbClr val="D03538"/>
      </a:accent5>
      <a:accent6>
        <a:srgbClr val="5C8D77"/>
      </a:accent6>
      <a:hlink>
        <a:srgbClr val="4C94E9"/>
      </a:hlink>
      <a:folHlink>
        <a:srgbClr val="2D334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3">
      <a:dk1>
        <a:srgbClr val="2A292B"/>
      </a:dk1>
      <a:lt1>
        <a:sysClr val="window" lastClr="FFFFFF"/>
      </a:lt1>
      <a:dk2>
        <a:srgbClr val="FCD402"/>
      </a:dk2>
      <a:lt2>
        <a:srgbClr val="BFD623"/>
      </a:lt2>
      <a:accent1>
        <a:srgbClr val="429FD6"/>
      </a:accent1>
      <a:accent2>
        <a:srgbClr val="C1741B"/>
      </a:accent2>
      <a:accent3>
        <a:srgbClr val="AEAFB3"/>
      </a:accent3>
      <a:accent4>
        <a:srgbClr val="5C8D78"/>
      </a:accent4>
      <a:accent5>
        <a:srgbClr val="4BACC6"/>
      </a:accent5>
      <a:accent6>
        <a:srgbClr val="2E3445"/>
      </a:accent6>
      <a:hlink>
        <a:srgbClr val="D03539"/>
      </a:hlink>
      <a:folHlink>
        <a:srgbClr val="1F75FD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2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3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4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Props1.xml><?xml version="1.0" encoding="utf-8"?>
<ds:datastoreItem xmlns:ds="http://schemas.openxmlformats.org/officeDocument/2006/customXml" ds:itemID="{C4E6DE69-4052-48E8-9C1C-C7A21F872DE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5A7C844A-77FC-43ED-854B-32404D2A2CDB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6AE7EFFF-AA07-483F-8201-406DC2725ABC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955893DE-6A01-456E-A821-4C4281567E5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16955</TotalTime>
  <Words>488</Words>
  <Application>Microsoft Office PowerPoint</Application>
  <PresentationFormat>Custom</PresentationFormat>
  <Paragraphs>123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 Unicode MS</vt:lpstr>
      <vt:lpstr>Monaco</vt:lpstr>
      <vt:lpstr>Noto Sans Symbols</vt:lpstr>
      <vt:lpstr>Aharoni</vt:lpstr>
      <vt:lpstr>Arial</vt:lpstr>
      <vt:lpstr>Calibri</vt:lpstr>
      <vt:lpstr>Rockwell</vt:lpstr>
      <vt:lpstr>Tahoma</vt:lpstr>
      <vt:lpstr>Wingdings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Innovasium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Deeps  Mandlaus</dc:creator>
  <cp:lastModifiedBy>Even Xu</cp:lastModifiedBy>
  <cp:revision>759</cp:revision>
  <cp:lastPrinted>2016-10-18T17:45:27Z</cp:lastPrinted>
  <dcterms:created xsi:type="dcterms:W3CDTF">2016-06-13T12:42:42Z</dcterms:created>
  <dcterms:modified xsi:type="dcterms:W3CDTF">2022-06-06T22:52:19Z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